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9144000" cy="514350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3079" b="1" i="0">
                <a:solidFill>
                  <a:srgbClr val="FFD700"/>
                </a:solidFill>
                <a:latin typeface="Arial"/>
              </a:defRPr>
            </a:pPr>
            <a:r>
              <a:t>Year-End Integration &amp; Celebration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19456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2160" b="0" i="1">
                <a:solidFill>
                  <a:srgbClr val="FFFFFF"/>
                </a:solidFill>
                <a:latin typeface="Arial"/>
              </a:defRPr>
            </a:pPr>
            <a:r>
              <a:t>Ecosystems • Investigations • Cross-Cutting Concepts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3017520"/>
            <a:ext cx="2011680" cy="548640"/>
          </a:xfrm>
          <a:prstGeom prst="roundRect">
            <a:avLst/>
          </a:prstGeom>
          <a:solidFill>
            <a:srgbClr val="228B22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3108960"/>
            <a:ext cx="20116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Assessment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651760" y="3017520"/>
            <a:ext cx="2011680" cy="548640"/>
          </a:xfrm>
          <a:prstGeom prst="round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651760" y="3108960"/>
            <a:ext cx="20116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Presentation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846320" y="3017520"/>
            <a:ext cx="2011680" cy="548640"/>
          </a:xfrm>
          <a:prstGeom prst="roundRect">
            <a:avLst/>
          </a:prstGeom>
          <a:solidFill>
            <a:srgbClr val="00808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46320" y="3108960"/>
            <a:ext cx="20116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CCC Synthesis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040879" y="3017520"/>
            <a:ext cx="2011680" cy="548640"/>
          </a:xfrm>
          <a:prstGeom prst="roundRect">
            <a:avLst/>
          </a:prstGeom>
          <a:solidFill>
            <a:srgbClr val="FF7F5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040879" y="3108960"/>
            <a:ext cx="20116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Reflection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840480"/>
            <a:ext cx="822960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040" b="0" i="0">
                <a:solidFill>
                  <a:srgbClr val="FFFFFF"/>
                </a:solidFill>
                <a:latin typeface="Arial"/>
              </a:defRPr>
            </a:pPr>
            <a:r>
              <a:t>100 Points Total | 85 Minutes</a:t>
            </a:r>
            <a:br/>
            <a:r>
              <a:t>Part 1: 25 pts (20 min) | Part 2: 35 pts (30 min) | Part 3: 25 pts (20 min) | Part 4: 15 pts (15 min)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400" b="1" i="0">
                <a:solidFill>
                  <a:srgbClr val="FFD700"/>
                </a:solidFill>
                <a:latin typeface="Arial"/>
              </a:defRPr>
            </a:pPr>
            <a:r>
              <a:t>G7 · Cycle 8 · Week 4 · YEAR-END | Congratulations on completing Grade 7 Science!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FFD7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Celebrating Your Growth!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2286000"/>
          </a:xfrm>
          <a:prstGeom prst="roundRect">
            <a:avLst/>
          </a:prstGeom>
          <a:solidFill>
            <a:srgbClr val="32CD32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This Year You: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201168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0" i="0">
                <a:solidFill>
                  <a:srgbClr val="FFFFFF"/>
                </a:solidFill>
                <a:latin typeface="Arial"/>
              </a:defRPr>
            </a:pPr>
            <a:r>
              <a:t>✓ Explored 6 major science units across Earth and Life Science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237744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0" i="0">
                <a:solidFill>
                  <a:srgbClr val="FFFFFF"/>
                </a:solidFill>
                <a:latin typeface="Arial"/>
              </a:defRPr>
            </a:pPr>
            <a:r>
              <a:t>✓ Conducted dozens of investigations using real scientific practices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74320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0" i="0">
                <a:solidFill>
                  <a:srgbClr val="FFFFFF"/>
                </a:solidFill>
                <a:latin typeface="Arial"/>
              </a:defRPr>
            </a:pPr>
            <a:r>
              <a:t>✓ Learned to construct evidence-based arguments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310896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0" i="0">
                <a:solidFill>
                  <a:srgbClr val="FFFFFF"/>
                </a:solidFill>
                <a:latin typeface="Arial"/>
              </a:defRPr>
            </a:pPr>
            <a:r>
              <a:t>✓ Applied cross-cutting concepts to understand complex systems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474720"/>
            <a:ext cx="76809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0" i="0">
                <a:solidFill>
                  <a:srgbClr val="FFFFFF"/>
                </a:solidFill>
                <a:latin typeface="Arial"/>
              </a:defRPr>
            </a:pPr>
            <a:r>
              <a:t>✓ Developed your identity as a scientific thinker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3931920"/>
            <a:ext cx="8229600" cy="1188720"/>
          </a:xfrm>
          <a:prstGeom prst="round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402336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FFFFFF"/>
                </a:solidFill>
                <a:latin typeface="Arial"/>
              </a:defRPr>
            </a:pPr>
            <a:r>
              <a:t>Looking Forward to Grade 8: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438912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0" i="0">
                <a:solidFill>
                  <a:srgbClr val="FFFFFF"/>
                </a:solidFill>
                <a:latin typeface="Arial"/>
              </a:defRPr>
            </a:pPr>
            <a:r>
              <a:t>Chemical reactions • Thermal energy • Forces &amp; motion • More engineering design</a:t>
            </a:r>
            <a:br/>
            <a:r>
              <a:t>You're ready for the next level!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4229100"/>
            <a:ext cx="8229600" cy="914400"/>
          </a:xfrm>
          <a:prstGeom prst="roundRect">
            <a:avLst/>
          </a:prstGeom>
          <a:solidFill>
            <a:srgbClr val="FFD7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411980"/>
            <a:ext cx="7863840" cy="73152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500" b="1" i="0">
                <a:solidFill>
                  <a:srgbClr val="1A202C"/>
                </a:solidFill>
                <a:latin typeface="Arial"/>
              </a:defRPr>
            </a:pPr>
            <a:r>
              <a:t>Thank you for a wonderful year of science! Your curiosity, questions, and growth have made this class special.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9144000" cy="514350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3200" b="1" i="0">
                <a:solidFill>
                  <a:srgbClr val="FFD700"/>
                </a:solidFill>
                <a:latin typeface="Arial"/>
              </a:defRPr>
            </a:pPr>
            <a:r>
              <a:t>Congratulations, Grade 7 Scientists!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65176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2400" b="0" i="0">
                <a:solidFill>
                  <a:srgbClr val="FFFFFF"/>
                </a:solidFill>
                <a:latin typeface="Arial"/>
              </a:defRPr>
            </a:pPr>
            <a:r>
              <a:t>You've completed a full year of NGSS science!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291840"/>
            <a:ext cx="8229600" cy="27432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440" b="1" i="0">
                <a:solidFill>
                  <a:srgbClr val="FFD700"/>
                </a:solidFill>
                <a:latin typeface="Arial"/>
              </a:defRPr>
            </a:pPr>
            <a:r>
              <a:t>Before You Go: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657600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440" b="0" i="0">
                <a:solidFill>
                  <a:srgbClr val="FFFFFF"/>
                </a:solidFill>
                <a:latin typeface="Arial"/>
              </a:defRPr>
            </a:pPr>
            <a:r>
              <a:t>• Complete all 4 parts of the assessment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977639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440" b="0" i="0">
                <a:solidFill>
                  <a:srgbClr val="FFFFFF"/>
                </a:solidFill>
                <a:latin typeface="Arial"/>
              </a:defRPr>
            </a:pPr>
            <a:r>
              <a:t>• Sign your final worksheet and hand it 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297679"/>
            <a:ext cx="7315200" cy="27432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440" b="0" i="0">
                <a:solidFill>
                  <a:srgbClr val="FFFFFF"/>
                </a:solidFill>
                <a:latin typeface="Arial"/>
              </a:defRPr>
            </a:pPr>
            <a:r>
              <a:t>• Celebrate your accomplishments!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800" b="1" i="0">
                <a:solidFill>
                  <a:srgbClr val="FFD700"/>
                </a:solidFill>
                <a:latin typeface="Arial"/>
              </a:defRPr>
            </a:pPr>
            <a:r>
              <a:t>Keep asking questions. Keep exploring. Keep being curious. 🎓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Year-End Objectives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457200" cy="457200"/>
          </a:xfrm>
          <a:prstGeom prst="roundRect">
            <a:avLst/>
          </a:prstGeom>
          <a:solidFill>
            <a:srgbClr val="FFD7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155448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800" b="1" i="0">
                <a:solidFill>
                  <a:srgbClr val="1A202C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554480"/>
            <a:ext cx="758952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800" b="0" i="0">
                <a:solidFill>
                  <a:srgbClr val="1A202C"/>
                </a:solidFill>
                <a:latin typeface="Arial"/>
              </a:defRPr>
            </a:pPr>
            <a:r>
              <a:t>Demonstrate mastery of Cycle 8 ecosystem concepts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286000"/>
            <a:ext cx="457200" cy="457200"/>
          </a:xfrm>
          <a:prstGeom prst="roundRect">
            <a:avLst/>
          </a:prstGeom>
          <a:solidFill>
            <a:srgbClr val="FFD7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237744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800" b="1" i="0">
                <a:solidFill>
                  <a:srgbClr val="1A202C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2377440"/>
            <a:ext cx="758952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800" b="0" i="0">
                <a:solidFill>
                  <a:srgbClr val="1A202C"/>
                </a:solidFill>
                <a:latin typeface="Arial"/>
              </a:defRPr>
            </a:pPr>
            <a:r>
              <a:t>Present your ecosystem investigation to peers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3108960"/>
            <a:ext cx="457200" cy="457200"/>
          </a:xfrm>
          <a:prstGeom prst="roundRect">
            <a:avLst/>
          </a:prstGeom>
          <a:solidFill>
            <a:srgbClr val="FFD7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3200400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800" b="1" i="0">
                <a:solidFill>
                  <a:srgbClr val="1A202C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7280" y="3200400"/>
            <a:ext cx="758952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800" b="0" i="0">
                <a:solidFill>
                  <a:srgbClr val="1A202C"/>
                </a:solidFill>
                <a:latin typeface="Arial"/>
              </a:defRPr>
            </a:pPr>
            <a:r>
              <a:t>Apply ALL 7 cross-cutting concepts to a new scenario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3931920"/>
            <a:ext cx="457200" cy="457200"/>
          </a:xfrm>
          <a:prstGeom prst="roundRect">
            <a:avLst/>
          </a:prstGeom>
          <a:solidFill>
            <a:srgbClr val="FFD7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2920" y="4023359"/>
            <a:ext cx="36576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800" b="1" i="0">
                <a:solidFill>
                  <a:srgbClr val="1A202C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7280" y="4023359"/>
            <a:ext cx="758952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800" b="0" i="0">
                <a:solidFill>
                  <a:srgbClr val="1A202C"/>
                </a:solidFill>
                <a:latin typeface="Arial"/>
              </a:defRPr>
            </a:pPr>
            <a:r>
              <a:t>Reflect on your growth as a science learner this year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3771900"/>
            <a:ext cx="8229600" cy="137160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477774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Your Grade 7 Science Journey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" y="4320540"/>
            <a:ext cx="7863840" cy="8229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C3: Climate &amp; Weather → C4: Human Impact → C5: Waves &amp; Energy → C6: Plate Tectonics</a:t>
            </a:r>
            <a:br/>
            <a:r>
              <a:t>→ C7: Rock Cycle &amp; Earth History → C8: Ecosystems &amp; Biodiversity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228B22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Part 1: Cycle 8 Synthesis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73152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25 points | 20 minutes | Connect C8 concepts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37744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1A202C"/>
                </a:solidFill>
                <a:latin typeface="Arial"/>
              </a:defRPr>
            </a:pPr>
            <a:r>
              <a:t>Connecting Weeks 1-3: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834640"/>
            <a:ext cx="8229600" cy="914400"/>
          </a:xfrm>
          <a:prstGeom prst="roundRect">
            <a:avLst/>
          </a:prstGeom>
          <a:solidFill>
            <a:srgbClr val="228B22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92608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Week 1: Trophic Cascades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29184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Predators → herbivores → vegetation → physical environment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3886200"/>
            <a:ext cx="8229600" cy="914400"/>
          </a:xfrm>
          <a:prstGeom prst="roundRect">
            <a:avLst/>
          </a:prstGeom>
          <a:solidFill>
            <a:srgbClr val="00808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977639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Week 2: Biodiversity &amp; Resilience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34340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Species diversity = ecosystem stability and recovery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4229100"/>
            <a:ext cx="8229600" cy="914400"/>
          </a:xfrm>
          <a:prstGeom prst="roundRect">
            <a:avLst/>
          </a:prstGeom>
          <a:solidFill>
            <a:srgbClr val="FF7F5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477774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Week 3: Climate Impacts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77774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Global warming → local ecosystem collapse → adaptation needed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411980"/>
            <a:ext cx="8229600" cy="731520"/>
          </a:xfrm>
          <a:prstGeom prst="roundRect">
            <a:avLst/>
          </a:prstGeom>
          <a:solidFill>
            <a:srgbClr val="F7FAF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45948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1A202C"/>
                </a:solidFill>
                <a:latin typeface="Arial"/>
              </a:defRPr>
            </a:pPr>
            <a:r>
              <a:t>Key Question: How do trophic relationships, biodiversity, and climate interact to determine ecosystem health?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Part 2: Student Investigation Presentation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731520"/>
          </a:xfrm>
          <a:prstGeom prst="roundRect">
            <a:avLst/>
          </a:prstGeom>
          <a:solidFill>
            <a:srgbClr val="FFD7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800" b="1" i="0">
                <a:solidFill>
                  <a:srgbClr val="1A202C"/>
                </a:solidFill>
                <a:latin typeface="Arial"/>
              </a:defRPr>
            </a:pPr>
            <a:r>
              <a:t>35 points | 30 minutes | Present your ecosystem investigation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37744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1A202C"/>
                </a:solidFill>
                <a:latin typeface="Arial"/>
              </a:defRPr>
            </a:pPr>
            <a:r>
              <a:t>Your Presentation Should Include: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834640"/>
            <a:ext cx="8229600" cy="685800"/>
          </a:xfrm>
          <a:prstGeom prst="round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92608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Research Question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74720" y="2926080"/>
            <a:ext cx="502920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What ecosystem problem did you investigate?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3611880"/>
            <a:ext cx="8229600" cy="685800"/>
          </a:xfrm>
          <a:prstGeom prst="round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70332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Evidence Collected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74720" y="3703320"/>
            <a:ext cx="502920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What data/observations support your claims?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4389120"/>
            <a:ext cx="8229600" cy="685800"/>
          </a:xfrm>
          <a:prstGeom prst="round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4480559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CCC Application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74720" y="4480559"/>
            <a:ext cx="502920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Which cross-cutting concept(s) did you use?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457700"/>
            <a:ext cx="8229600" cy="685800"/>
          </a:xfrm>
          <a:prstGeom prst="round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4777740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Conclusions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74720" y="4686300"/>
            <a:ext cx="502920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What did you learn? What would you study next?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4229100"/>
            <a:ext cx="8229600" cy="914400"/>
          </a:xfrm>
          <a:prstGeom prst="roundRect">
            <a:avLst/>
          </a:prstGeom>
          <a:solidFill>
            <a:srgbClr val="F7FAF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4869180"/>
            <a:ext cx="7863840" cy="27432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1" i="0">
                <a:solidFill>
                  <a:srgbClr val="1A202C"/>
                </a:solidFill>
                <a:latin typeface="Arial"/>
              </a:defRPr>
            </a:pPr>
            <a:r>
              <a:t>Rubric Criteria: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4686300"/>
            <a:ext cx="78638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0" i="0">
                <a:solidFill>
                  <a:srgbClr val="1A202C"/>
                </a:solidFill>
                <a:latin typeface="Arial"/>
              </a:defRPr>
            </a:pPr>
            <a:r>
              <a:t>Scientific Accuracy (10) | Evidence Use (10) | CCC Application (10) | Communication (5)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00808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Part 3: Cross-Cutting Concept Synthesis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73152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25 points | 20 minutes | Apply ALL 7 CCCs to new scenario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37744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1A202C"/>
                </a:solidFill>
                <a:latin typeface="Arial"/>
              </a:defRPr>
            </a:pPr>
            <a:r>
              <a:t>The 7 Cross-Cutting Concepts: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743200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1" i="0">
                <a:solidFill>
                  <a:srgbClr val="008080"/>
                </a:solidFill>
                <a:latin typeface="Arial"/>
              </a:defRPr>
            </a:pPr>
            <a:r>
              <a:t>1. Patterns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49039" y="2743200"/>
            <a:ext cx="49377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000" b="0" i="0">
                <a:solidFill>
                  <a:srgbClr val="1A202C"/>
                </a:solidFill>
                <a:latin typeface="Arial"/>
              </a:defRPr>
            </a:pPr>
            <a:r>
              <a:t>Observed patterns guide predictions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108960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1" i="0">
                <a:solidFill>
                  <a:srgbClr val="228B22"/>
                </a:solidFill>
                <a:latin typeface="Arial"/>
              </a:defRPr>
            </a:pPr>
            <a:r>
              <a:t>2. Cause &amp; Effect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49039" y="3108960"/>
            <a:ext cx="49377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000" b="0" i="0">
                <a:solidFill>
                  <a:srgbClr val="1A202C"/>
                </a:solidFill>
                <a:latin typeface="Arial"/>
              </a:defRPr>
            </a:pPr>
            <a:r>
              <a:t>Events have causes; cause-effect tested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474720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1" i="0">
                <a:solidFill>
                  <a:srgbClr val="008080"/>
                </a:solidFill>
                <a:latin typeface="Arial"/>
              </a:defRPr>
            </a:pPr>
            <a:r>
              <a:t>3. Scale, Proportion, Quantity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49039" y="3474720"/>
            <a:ext cx="49377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000" b="0" i="0">
                <a:solidFill>
                  <a:srgbClr val="1A202C"/>
                </a:solidFill>
                <a:latin typeface="Arial"/>
              </a:defRPr>
            </a:pPr>
            <a:r>
              <a:t>Size matters; use ratios/rates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840480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1" i="0">
                <a:solidFill>
                  <a:srgbClr val="228B22"/>
                </a:solidFill>
                <a:latin typeface="Arial"/>
              </a:defRPr>
            </a:pPr>
            <a:r>
              <a:t>4. Systems &amp; System Models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49039" y="3840480"/>
            <a:ext cx="49377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000" b="0" i="0">
                <a:solidFill>
                  <a:srgbClr val="1A202C"/>
                </a:solidFill>
                <a:latin typeface="Arial"/>
              </a:defRPr>
            </a:pPr>
            <a:r>
              <a:t>Boundaries, inputs, outputs, feedback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206240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1" i="0">
                <a:solidFill>
                  <a:srgbClr val="008080"/>
                </a:solidFill>
                <a:latin typeface="Arial"/>
              </a:defRPr>
            </a:pPr>
            <a:r>
              <a:t>5. Energy &amp; Matter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49039" y="4206240"/>
            <a:ext cx="49377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000" b="0" i="0">
                <a:solidFill>
                  <a:srgbClr val="1A202C"/>
                </a:solidFill>
                <a:latin typeface="Arial"/>
              </a:defRPr>
            </a:pPr>
            <a:r>
              <a:t>Flows tracked, conserved, transformed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" y="4572000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1" i="0">
                <a:solidFill>
                  <a:srgbClr val="228B22"/>
                </a:solidFill>
                <a:latin typeface="Arial"/>
              </a:defRPr>
            </a:pPr>
            <a:r>
              <a:t>6. Structure &amp; Function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49039" y="4572000"/>
            <a:ext cx="49377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000" b="0" i="0">
                <a:solidFill>
                  <a:srgbClr val="1A202C"/>
                </a:solidFill>
                <a:latin typeface="Arial"/>
              </a:defRPr>
            </a:pPr>
            <a:r>
              <a:t>Form determines function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4823460"/>
            <a:ext cx="301752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1" i="0">
                <a:solidFill>
                  <a:srgbClr val="008080"/>
                </a:solidFill>
                <a:latin typeface="Arial"/>
              </a:defRPr>
            </a:pPr>
            <a:r>
              <a:t>7. Stability &amp; Change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49039" y="4823460"/>
            <a:ext cx="493776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000" b="0" i="0">
                <a:solidFill>
                  <a:srgbClr val="1A202C"/>
                </a:solidFill>
                <a:latin typeface="Arial"/>
              </a:defRPr>
            </a:pPr>
            <a:r>
              <a:t>Conditions for stability; triggers for change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4411980"/>
            <a:ext cx="8229600" cy="731520"/>
          </a:xfrm>
          <a:prstGeom prst="roundRect">
            <a:avLst/>
          </a:prstGeom>
          <a:solidFill>
            <a:srgbClr val="FFD7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45948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1A202C"/>
                </a:solidFill>
                <a:latin typeface="Arial"/>
              </a:defRPr>
            </a:pPr>
            <a:r>
              <a:t>Challenge: Apply each CCC to analyze a novel Earth science scenario!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00808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Part 3: CCC Application Example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1188720"/>
          </a:xfrm>
          <a:prstGeom prst="roundRect">
            <a:avLst/>
          </a:prstGeom>
          <a:solidFill>
            <a:srgbClr val="F7FAF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1A202C"/>
                </a:solidFill>
                <a:latin typeface="Arial"/>
              </a:defRPr>
            </a:pPr>
            <a:r>
              <a:t>Sample Scenario: Invasive Species Introduction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7863840" cy="64008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0" i="0">
                <a:solidFill>
                  <a:srgbClr val="1A202C"/>
                </a:solidFill>
                <a:latin typeface="Arial"/>
              </a:defRPr>
            </a:pPr>
            <a:r>
              <a:t>An invasive fish species was accidentally introduced to a lake. Within 5 years, native fish populations declined 70% and water quality changed.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83464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1A202C"/>
                </a:solidFill>
                <a:latin typeface="Arial"/>
              </a:defRPr>
            </a:pPr>
            <a:r>
              <a:t>Applying CCCs to this scenario: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3200400"/>
            <a:ext cx="8229600" cy="640080"/>
          </a:xfrm>
          <a:prstGeom prst="roundRect">
            <a:avLst/>
          </a:prstGeom>
          <a:solidFill>
            <a:srgbClr val="228B22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329184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Patterns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17520" y="3291840"/>
            <a:ext cx="548640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0" i="0">
                <a:solidFill>
                  <a:srgbClr val="FFFFFF"/>
                </a:solidFill>
                <a:latin typeface="Arial"/>
              </a:defRPr>
            </a:pPr>
            <a:r>
              <a:t>Native fish declined as invasive fish increased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3931920"/>
            <a:ext cx="8229600" cy="640080"/>
          </a:xfrm>
          <a:prstGeom prst="roundRect">
            <a:avLst/>
          </a:prstGeom>
          <a:solidFill>
            <a:srgbClr val="00808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4023359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Cause &amp; Effect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17520" y="4023359"/>
            <a:ext cx="548640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0" i="0">
                <a:solidFill>
                  <a:srgbClr val="FFFFFF"/>
                </a:solidFill>
                <a:latin typeface="Arial"/>
              </a:defRPr>
            </a:pPr>
            <a:r>
              <a:t>Invasive fish out-competed natives for food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4503420"/>
            <a:ext cx="8229600" cy="64008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754879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17520" y="4686300"/>
            <a:ext cx="548640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0" i="0">
                <a:solidFill>
                  <a:srgbClr val="FFFFFF"/>
                </a:solidFill>
                <a:latin typeface="Arial"/>
              </a:defRPr>
            </a:pPr>
            <a:r>
              <a:t>Small introduction → lake-wide impact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4503420"/>
            <a:ext cx="8229600" cy="640080"/>
          </a:xfrm>
          <a:prstGeom prst="roundRect">
            <a:avLst/>
          </a:prstGeom>
          <a:solidFill>
            <a:srgbClr val="FF7F5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7774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Stability &amp; Change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17520" y="4686300"/>
            <a:ext cx="548640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100" b="0" i="0">
                <a:solidFill>
                  <a:srgbClr val="FFFFFF"/>
                </a:solidFill>
                <a:latin typeface="Arial"/>
              </a:defRPr>
            </a:pPr>
            <a:r>
              <a:t>Ecosystem shifted to new (unstable) state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" y="4411980"/>
            <a:ext cx="8229600" cy="731520"/>
          </a:xfrm>
          <a:prstGeom prst="roundRect">
            <a:avLst/>
          </a:prstGeom>
          <a:solidFill>
            <a:srgbClr val="FFD7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" y="45948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1A202C"/>
                </a:solidFill>
                <a:latin typeface="Arial"/>
              </a:defRPr>
            </a:pPr>
            <a:r>
              <a:t>Your assessment: Apply ALL 7 CCCs to a new scenario you haven't seen before!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FF7F5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Part 4: Year-End Reflection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731520"/>
          </a:xfrm>
          <a:prstGeom prst="roundRect">
            <a:avLst/>
          </a:prstGeom>
          <a:solidFill>
            <a:srgbClr val="32CD32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800" b="1" i="0">
                <a:solidFill>
                  <a:srgbClr val="FFFFFF"/>
                </a:solidFill>
                <a:latin typeface="Arial"/>
              </a:defRPr>
            </a:pPr>
            <a:r>
              <a:t>15 points | 15 minutes | Growth mindset reflection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377440"/>
            <a:ext cx="822960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600" b="1" i="0">
                <a:solidFill>
                  <a:srgbClr val="1A202C"/>
                </a:solidFill>
                <a:latin typeface="Arial"/>
              </a:defRPr>
            </a:pPr>
            <a:r>
              <a:t>Reflection Questions: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834640"/>
            <a:ext cx="8229600" cy="777240"/>
          </a:xfrm>
          <a:prstGeom prst="roundRect">
            <a:avLst/>
          </a:prstGeom>
          <a:solidFill>
            <a:srgbClr val="FF7F5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926080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Growth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0" y="2926080"/>
            <a:ext cx="5943600" cy="5943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What science skill improved most this year? What evidence shows this?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3703320"/>
            <a:ext cx="8229600" cy="77724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794759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Identity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60320" y="3794759"/>
            <a:ext cx="5943600" cy="5943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Do you see yourself as someone who can 'do science'? Why?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4366260"/>
            <a:ext cx="8229600" cy="777240"/>
          </a:xfrm>
          <a:prstGeom prst="round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4663440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Favorites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60320" y="4549140"/>
            <a:ext cx="5943600" cy="5943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What was your favorite investigation or discovery this year?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366260"/>
            <a:ext cx="8229600" cy="777240"/>
          </a:xfrm>
          <a:prstGeom prst="roundRect">
            <a:avLst/>
          </a:prstGeom>
          <a:solidFill>
            <a:srgbClr val="32CD32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4823460"/>
            <a:ext cx="182880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FFFFFF"/>
                </a:solidFill>
                <a:latin typeface="Arial"/>
              </a:defRPr>
            </a:pPr>
            <a:r>
              <a:t>Goals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60320" y="4549140"/>
            <a:ext cx="5943600" cy="5943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What science topic do you want to explore in Grade 8?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4411980"/>
            <a:ext cx="8229600" cy="731520"/>
          </a:xfrm>
          <a:prstGeom prst="roundRect">
            <a:avLst/>
          </a:prstGeom>
          <a:solidFill>
            <a:srgbClr val="FFD70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45948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1A202C"/>
                </a:solidFill>
                <a:latin typeface="Arial"/>
              </a:defRPr>
            </a:pPr>
            <a:r>
              <a:t>There are no wrong answers here - this is about YOUR science journey!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228B22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Cycle 8 Misconception Review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1188720"/>
          </a:xfrm>
          <a:prstGeom prst="roundRect">
            <a:avLst/>
          </a:prstGeom>
          <a:solidFill>
            <a:srgbClr val="FF7F5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❌ "Ecosystems are stable and unchanging"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9659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✓ Ecosystems are dynamic; populations fluctuate constantly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834640"/>
            <a:ext cx="8229600" cy="1188720"/>
          </a:xfrm>
          <a:prstGeom prst="roundRect">
            <a:avLst/>
          </a:prstGeom>
          <a:solidFill>
            <a:srgbClr val="00808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926080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❌ "Food chains are simple lines"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3375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✓ Food webs are complex networks with many connections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3954780"/>
            <a:ext cx="8229600" cy="1188720"/>
          </a:xfrm>
          <a:prstGeom prst="roundRect">
            <a:avLst/>
          </a:prstGeom>
          <a:solidFill>
            <a:srgbClr val="663399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4297679"/>
            <a:ext cx="786384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❌ "Biodiversity is nice but not essential"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5948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1" i="0">
                <a:solidFill>
                  <a:srgbClr val="FFFFFF"/>
                </a:solidFill>
                <a:latin typeface="Arial"/>
              </a:defRPr>
            </a:pPr>
            <a:r>
              <a:t>✓ Biodiversity provides critical ecosystem services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4411980"/>
            <a:ext cx="8229600" cy="731520"/>
          </a:xfrm>
          <a:prstGeom prst="roundRect">
            <a:avLst/>
          </a:prstGeom>
          <a:solidFill>
            <a:srgbClr val="F7FAF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45948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1A202C"/>
                </a:solidFill>
                <a:latin typeface="Arial"/>
              </a:defRPr>
            </a:pPr>
            <a:r>
              <a:t>Check your understanding against these common misconceptions!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182880" y="182880"/>
            <a:ext cx="8778240" cy="548640"/>
          </a:xfrm>
          <a:prstGeom prst="roundRect">
            <a:avLst/>
          </a:prstGeom>
          <a:solidFill>
            <a:srgbClr val="003366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256032"/>
            <a:ext cx="841248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2400" b="1" i="0">
                <a:solidFill>
                  <a:srgbClr val="FFFFFF"/>
                </a:solidFill>
                <a:latin typeface="Georgia"/>
              </a:defRPr>
            </a:pPr>
            <a:r>
              <a:t>Year-End Assessment Tips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463040"/>
            <a:ext cx="8229600" cy="914400"/>
          </a:xfrm>
          <a:prstGeom prst="roundRect">
            <a:avLst/>
          </a:prstGeom>
          <a:solidFill>
            <a:srgbClr val="228B22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554480"/>
            <a:ext cx="78638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Part 1: Synthesis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874520"/>
            <a:ext cx="78638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Connect concepts across weeks - how do cascades, biodiversity, and climate interact?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2514600"/>
            <a:ext cx="8229600" cy="914400"/>
          </a:xfrm>
          <a:prstGeom prst="round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606040"/>
            <a:ext cx="78638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Part 2: Presentation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Speak clearly, use evidence, explain your CCC application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7200" y="3566160"/>
            <a:ext cx="8229600" cy="914400"/>
          </a:xfrm>
          <a:prstGeom prst="roundRect">
            <a:avLst/>
          </a:prstGeom>
          <a:solidFill>
            <a:srgbClr val="00808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657600"/>
            <a:ext cx="78638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Part 3: CCC Synthesis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977639"/>
            <a:ext cx="78638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Use all 7 concepts - each one offers a different lens on the scenario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4229100"/>
            <a:ext cx="8229600" cy="914400"/>
          </a:xfrm>
          <a:prstGeom prst="roundRect">
            <a:avLst/>
          </a:prstGeom>
          <a:solidFill>
            <a:srgbClr val="FF7F50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4709159"/>
            <a:ext cx="7863840" cy="3200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400" b="1" i="0">
                <a:solidFill>
                  <a:srgbClr val="FFFFFF"/>
                </a:solidFill>
                <a:latin typeface="Arial"/>
              </a:defRPr>
            </a:pPr>
            <a:r>
              <a:t>Part 4: Reflection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686300"/>
            <a:ext cx="7863840" cy="45720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200" b="0" i="0">
                <a:solidFill>
                  <a:srgbClr val="FFFFFF"/>
                </a:solidFill>
                <a:latin typeface="Arial"/>
              </a:defRPr>
            </a:pPr>
            <a:r>
              <a:t>Be honest and specific - give examples from actual class experiences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411980"/>
            <a:ext cx="8229600" cy="731520"/>
          </a:xfrm>
          <a:prstGeom prst="roundRect">
            <a:avLst/>
          </a:prstGeom>
          <a:solidFill>
            <a:srgbClr val="F7FAFC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" y="4594860"/>
            <a:ext cx="7863840" cy="54864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l">
              <a:defRPr sz="1300" b="1" i="0">
                <a:solidFill>
                  <a:srgbClr val="1A202C"/>
                </a:solidFill>
                <a:latin typeface="Arial"/>
              </a:defRPr>
            </a:pPr>
            <a:r>
              <a:t>Time: Part 1 (20 min) → Part 2 (30 min) → Part 3 (20 min) → Part 4 (15 min)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82880" y="4389120"/>
            <a:ext cx="8778240" cy="548640"/>
          </a:xfrm>
          <a:prstGeom prst="roundRect">
            <a:avLst/>
          </a:prstGeom>
          <a:solidFill>
            <a:srgbClr val="667EEA"/>
          </a:solidFill>
          <a:ln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4462272"/>
            <a:ext cx="8412480" cy="365760"/>
          </a:xfrm>
          <a:prstGeom prst="rect">
            <a:avLst/>
          </a:prstGeom>
          <a:noFill/>
          <a:ln>
            <a:noFill/>
          </a:ln>
        </p:spPr>
        <p:txBody>
          <a:bodyPr wrap="square">
            <a:noAutofit/>
          </a:bodyPr>
          <a:lstStyle/>
          <a:p>
            <a:pPr algn="ctr">
              <a:defRPr sz="1600" b="0" i="0">
                <a:solidFill>
                  <a:srgbClr val="FFFFFF"/>
                </a:solidFill>
                <a:latin typeface="Arial"/>
              </a:defRPr>
            </a:pPr>
            <a:r>
              <a:t>📝 Write your learning on your worksheet!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