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9144000" cy="5143500"/>
          </a:xfrm>
          <a:prstGeom prst="roundRect">
            <a:avLst/>
          </a:prstGeom>
          <a:solidFill>
            <a:srgbClr val="663399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3360" b="1" i="0">
                <a:solidFill>
                  <a:srgbClr val="FFFFFF"/>
                </a:solidFill>
                <a:latin typeface="Georgia"/>
              </a:defRPr>
            </a:pPr>
            <a:r>
              <a:t>Chemical Reactions &amp; Conservation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65176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2000" b="0" i="0">
                <a:solidFill>
                  <a:srgbClr val="FFFFFF"/>
                </a:solidFill>
                <a:latin typeface="Arial"/>
              </a:defRPr>
            </a:pPr>
            <a:r>
              <a:t>Grade 8 Science | Cycle 7 Week 4: Synthesis &amp; Assessment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371600" y="3383280"/>
            <a:ext cx="6400800" cy="64008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3474720"/>
            <a:ext cx="621792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620" b="0" i="0">
                <a:solidFill>
                  <a:srgbClr val="003366"/>
                </a:solidFill>
                <a:latin typeface="Arial"/>
              </a:defRPr>
            </a:pPr>
            <a:r>
              <a:t>100 Points Total | 75 Minutes | Use Your Worksheet!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82880" y="4389120"/>
            <a:ext cx="8778240" cy="5486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4462272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600" b="0" i="0">
                <a:solidFill>
                  <a:srgbClr val="FFFFFF"/>
                </a:solidFill>
                <a:latin typeface="Arial"/>
              </a:defRPr>
            </a:pPr>
            <a:r>
              <a:t>📝 Write your learning on your worksheet!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182880" y="182880"/>
            <a:ext cx="8778240" cy="548640"/>
          </a:xfrm>
          <a:prstGeom prst="roundRect">
            <a:avLst/>
          </a:prstGeom>
          <a:solidFill>
            <a:srgbClr val="003366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841248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2400" b="1" i="0">
                <a:solidFill>
                  <a:srgbClr val="FFFFFF"/>
                </a:solidFill>
                <a:latin typeface="Georgia"/>
              </a:defRPr>
            </a:pPr>
            <a:r>
              <a:t>Assessment Strategies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463040"/>
            <a:ext cx="8229600" cy="822960"/>
          </a:xfrm>
          <a:prstGeom prst="roundRect">
            <a:avLst/>
          </a:prstGeom>
          <a:solidFill>
            <a:srgbClr val="008888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54480"/>
            <a:ext cx="786384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500" b="1" i="0">
                <a:solidFill>
                  <a:srgbClr val="FFFFFF"/>
                </a:solidFill>
                <a:latin typeface="Arial"/>
              </a:defRPr>
            </a:pPr>
            <a:r>
              <a:t>Read Carefully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87452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Look for key words: 'evidence,' 'conserved,' 'rate,' 'balanced'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2423160"/>
            <a:ext cx="8229600" cy="822960"/>
          </a:xfrm>
          <a:prstGeom prst="roundRect">
            <a:avLst/>
          </a:prstGeom>
          <a:solidFill>
            <a:srgbClr val="009966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2514600"/>
            <a:ext cx="786384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500" b="1" i="0">
                <a:solidFill>
                  <a:srgbClr val="FFFFFF"/>
                </a:solidFill>
                <a:latin typeface="Arial"/>
              </a:defRPr>
            </a:pPr>
            <a:r>
              <a:t>Show Your 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83464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Write out atom counts, draw diagrams, explain reasoning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3383280"/>
            <a:ext cx="8229600" cy="822960"/>
          </a:xfrm>
          <a:prstGeom prst="roundRect">
            <a:avLst/>
          </a:prstGeom>
          <a:solidFill>
            <a:srgbClr val="3366C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3474720"/>
            <a:ext cx="786384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500" b="1" i="0">
                <a:solidFill>
                  <a:srgbClr val="FFFFFF"/>
                </a:solidFill>
                <a:latin typeface="Arial"/>
              </a:defRPr>
            </a:pPr>
            <a:r>
              <a:t>Check Conservation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79476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Before/after masses should match; atom counts should balance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4320540"/>
            <a:ext cx="8229600" cy="822960"/>
          </a:xfrm>
          <a:prstGeom prst="roundRect">
            <a:avLst/>
          </a:prstGeom>
          <a:solidFill>
            <a:srgbClr val="CC3333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4434840"/>
            <a:ext cx="786384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500" b="1" i="0">
                <a:solidFill>
                  <a:srgbClr val="FFFFFF"/>
                </a:solidFill>
                <a:latin typeface="Arial"/>
              </a:defRPr>
            </a:pPr>
            <a:r>
              <a:t>Apply Collision Theory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475488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Explain WHY factors affect rate using molecular collisions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320540"/>
            <a:ext cx="8229600" cy="822960"/>
          </a:xfrm>
          <a:prstGeom prst="roundRect">
            <a:avLst/>
          </a:prstGeom>
          <a:solidFill>
            <a:srgbClr val="FF660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" y="4823460"/>
            <a:ext cx="786384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500" b="1" i="0">
                <a:solidFill>
                  <a:srgbClr val="FFFFFF"/>
                </a:solidFill>
                <a:latin typeface="Arial"/>
              </a:defRPr>
            </a:pPr>
            <a:r>
              <a:t>Use Evidence Types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477774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Cite specific evidence types when identifying reactions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4411980"/>
            <a:ext cx="8229600" cy="731520"/>
          </a:xfrm>
          <a:prstGeom prst="roundRect">
            <a:avLst/>
          </a:prstGeom>
          <a:solidFill>
            <a:srgbClr val="F7FAF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4594860"/>
            <a:ext cx="7863840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1" i="0">
                <a:solidFill>
                  <a:srgbClr val="1A202C"/>
                </a:solidFill>
                <a:latin typeface="Arial"/>
              </a:defRPr>
            </a:pPr>
            <a:r>
              <a:t>Time Management: Part 1 (15 min) → Part 2 (40 min) → Part 3 (20 min)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182880" y="4389120"/>
            <a:ext cx="8778240" cy="5486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65760" y="4462272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600" b="0" i="0">
                <a:solidFill>
                  <a:srgbClr val="FFFFFF"/>
                </a:solidFill>
                <a:latin typeface="Arial"/>
              </a:defRPr>
            </a:pPr>
            <a:r>
              <a:t>📝 Write your learning on your worksheet!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182880" y="182880"/>
            <a:ext cx="8778240" cy="548640"/>
          </a:xfrm>
          <a:prstGeom prst="roundRect">
            <a:avLst/>
          </a:prstGeom>
          <a:solidFill>
            <a:srgbClr val="FFCC0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841248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2400" b="1" i="0">
                <a:solidFill>
                  <a:srgbClr val="FFFFFF"/>
                </a:solidFill>
                <a:latin typeface="Georgia"/>
              </a:defRPr>
            </a:pPr>
            <a:r>
              <a:t>You're Ready!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463040"/>
            <a:ext cx="8229600" cy="1371600"/>
          </a:xfrm>
          <a:prstGeom prst="roundRect">
            <a:avLst/>
          </a:prstGeom>
          <a:solidFill>
            <a:srgbClr val="663399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5448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2000" b="1" i="0">
                <a:solidFill>
                  <a:srgbClr val="FFFFFF"/>
                </a:solidFill>
                <a:latin typeface="Arial"/>
              </a:defRPr>
            </a:pPr>
            <a:r>
              <a:t>Cycle 7 Mastery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011680"/>
            <a:ext cx="7863840" cy="73152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600" b="0" i="0">
                <a:solidFill>
                  <a:srgbClr val="FFFFFF"/>
                </a:solidFill>
                <a:latin typeface="Arial"/>
              </a:defRPr>
            </a:pPr>
            <a:r>
              <a:t>You've learned how to identify, classify, and analyze chemical reactions. Now show what you know!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2857500"/>
            <a:ext cx="8229600" cy="2286000"/>
          </a:xfrm>
          <a:prstGeom prst="roundRect">
            <a:avLst/>
          </a:prstGeom>
          <a:solidFill>
            <a:srgbClr val="F7FAF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310896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600" b="1" i="0">
                <a:solidFill>
                  <a:srgbClr val="1A202C"/>
                </a:solidFill>
                <a:latin typeface="Arial"/>
              </a:defRPr>
            </a:pPr>
            <a:r>
              <a:t>Remember: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3474720"/>
            <a:ext cx="768096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0" i="0">
                <a:solidFill>
                  <a:srgbClr val="1A202C"/>
                </a:solidFill>
                <a:latin typeface="Arial"/>
              </a:defRPr>
            </a:pPr>
            <a:r>
              <a:t>✓ Evidence: color, gas, precipitate, temperature, light/sound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3840480"/>
            <a:ext cx="768096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0" i="0">
                <a:solidFill>
                  <a:srgbClr val="1A202C"/>
                </a:solidFill>
                <a:latin typeface="Arial"/>
              </a:defRPr>
            </a:pPr>
            <a:r>
              <a:t>✓ Conservation: mass before = mass after, always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4206240"/>
            <a:ext cx="768096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0" i="0">
                <a:solidFill>
                  <a:srgbClr val="1A202C"/>
                </a:solidFill>
                <a:latin typeface="Arial"/>
              </a:defRPr>
            </a:pPr>
            <a:r>
              <a:t>✓ Types: synthesis, decomposition, single/double replacement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4572000"/>
            <a:ext cx="768096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0" i="0">
                <a:solidFill>
                  <a:srgbClr val="1A202C"/>
                </a:solidFill>
                <a:latin typeface="Arial"/>
              </a:defRPr>
            </a:pPr>
            <a:r>
              <a:t>✓ Rates: temperature, surface area, concentration, catalysts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4823460"/>
            <a:ext cx="768096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0" i="0">
                <a:solidFill>
                  <a:srgbClr val="1A202C"/>
                </a:solidFill>
                <a:latin typeface="Arial"/>
              </a:defRPr>
            </a:pPr>
            <a:r>
              <a:t>✓ Collision theory explains WHY factors affect rates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4229100"/>
            <a:ext cx="8229600" cy="914400"/>
          </a:xfrm>
          <a:prstGeom prst="roundRect">
            <a:avLst/>
          </a:prstGeom>
          <a:solidFill>
            <a:srgbClr val="FFCC0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4503420"/>
            <a:ext cx="7863840" cy="64008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800" b="1" i="0">
                <a:solidFill>
                  <a:srgbClr val="FFFFFF"/>
                </a:solidFill>
                <a:latin typeface="Arial"/>
              </a:defRPr>
            </a:pPr>
            <a:r>
              <a:t>Good luck! Use your worksheet and show your understanding.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82880" y="4389120"/>
            <a:ext cx="8778240" cy="5486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65760" y="4462272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600" b="0" i="0">
                <a:solidFill>
                  <a:srgbClr val="FFFFFF"/>
                </a:solidFill>
                <a:latin typeface="Arial"/>
              </a:defRPr>
            </a:pPr>
            <a:r>
              <a:t>📝 Write your learning on your worksheet!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182880" y="182880"/>
            <a:ext cx="8778240" cy="548640"/>
          </a:xfrm>
          <a:prstGeom prst="roundRect">
            <a:avLst/>
          </a:prstGeom>
          <a:solidFill>
            <a:srgbClr val="003366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841248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2400" b="1" i="0">
                <a:solidFill>
                  <a:srgbClr val="FFFFFF"/>
                </a:solidFill>
                <a:latin typeface="Georgia"/>
              </a:defRPr>
            </a:pPr>
            <a:r>
              <a:t>Assessment Objectives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463040"/>
            <a:ext cx="457200" cy="457200"/>
          </a:xfrm>
          <a:prstGeom prst="roundRect">
            <a:avLst/>
          </a:prstGeom>
          <a:solidFill>
            <a:srgbClr val="663399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554480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800" b="1" i="0">
                <a:solidFill>
                  <a:srgbClr val="FFFFFF"/>
                </a:solidFill>
                <a:latin typeface="Arial"/>
              </a:defRPr>
            </a:pPr>
            <a: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1554480"/>
            <a:ext cx="758952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700" b="0" i="0">
                <a:solidFill>
                  <a:srgbClr val="1A202C"/>
                </a:solidFill>
                <a:latin typeface="Arial"/>
              </a:defRPr>
            </a:pPr>
            <a:r>
              <a:t>Identify evidence that a chemical reaction has occurred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2148840"/>
            <a:ext cx="457200" cy="457200"/>
          </a:xfrm>
          <a:prstGeom prst="roundRect">
            <a:avLst/>
          </a:prstGeom>
          <a:solidFill>
            <a:srgbClr val="663399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2240280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800" b="1" i="0">
                <a:solidFill>
                  <a:srgbClr val="FFFFFF"/>
                </a:solidFill>
                <a:latin typeface="Arial"/>
              </a:defRPr>
            </a:pPr>
            <a: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2240280"/>
            <a:ext cx="758952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700" b="0" i="0">
                <a:solidFill>
                  <a:srgbClr val="1A202C"/>
                </a:solidFill>
                <a:latin typeface="Arial"/>
              </a:defRPr>
            </a:pPr>
            <a:r>
              <a:t>Apply conservation of mass to predict reaction outcomes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2834640"/>
            <a:ext cx="457200" cy="457200"/>
          </a:xfrm>
          <a:prstGeom prst="roundRect">
            <a:avLst/>
          </a:prstGeom>
          <a:solidFill>
            <a:srgbClr val="663399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2926080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800" b="1" i="0">
                <a:solidFill>
                  <a:srgbClr val="FFFFFF"/>
                </a:solidFill>
                <a:latin typeface="Arial"/>
              </a:defRPr>
            </a:pPr>
            <a: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2926080"/>
            <a:ext cx="758952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700" b="0" i="0">
                <a:solidFill>
                  <a:srgbClr val="1A202C"/>
                </a:solidFill>
                <a:latin typeface="Arial"/>
              </a:defRPr>
            </a:pPr>
            <a:r>
              <a:t>Classify reactions and balance simple equations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3520440"/>
            <a:ext cx="457200" cy="457200"/>
          </a:xfrm>
          <a:prstGeom prst="roundRect">
            <a:avLst/>
          </a:prstGeom>
          <a:solidFill>
            <a:srgbClr val="663399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02920" y="3611880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800" b="1" i="0">
                <a:solidFill>
                  <a:srgbClr val="FFFFFF"/>
                </a:solidFill>
                <a:latin typeface="Arial"/>
              </a:defRPr>
            </a:pPr>
            <a: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7280" y="3611880"/>
            <a:ext cx="758952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700" b="0" i="0">
                <a:solidFill>
                  <a:srgbClr val="1A202C"/>
                </a:solidFill>
                <a:latin typeface="Arial"/>
              </a:defRPr>
            </a:pPr>
            <a:r>
              <a:t>Analyze factors that affect reaction rates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206240"/>
            <a:ext cx="457200" cy="457200"/>
          </a:xfrm>
          <a:prstGeom prst="roundRect">
            <a:avLst/>
          </a:prstGeom>
          <a:solidFill>
            <a:srgbClr val="663399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02920" y="4297679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800" b="1" i="0">
                <a:solidFill>
                  <a:srgbClr val="FFFFFF"/>
                </a:solidFill>
                <a:latin typeface="Arial"/>
              </a:defRPr>
            </a:pPr>
            <a:r>
              <a:t>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97280" y="4297679"/>
            <a:ext cx="758952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700" b="0" i="0">
                <a:solidFill>
                  <a:srgbClr val="1A202C"/>
                </a:solidFill>
                <a:latin typeface="Arial"/>
              </a:defRPr>
            </a:pPr>
            <a:r>
              <a:t>Use collision theory to explain rate changes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4046220"/>
            <a:ext cx="8229600" cy="1097280"/>
          </a:xfrm>
          <a:prstGeom prst="roundRect">
            <a:avLst/>
          </a:prstGeom>
          <a:solidFill>
            <a:srgbClr val="008888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477774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NGSS Standard: MS-PS1-2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" y="4594860"/>
            <a:ext cx="7863840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Analyze and interpret data on the properties of substances before and after the substances interact to determine if a chemical reaction has occurred.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182880" y="4389120"/>
            <a:ext cx="8778240" cy="5486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5760" y="4462272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600" b="0" i="0">
                <a:solidFill>
                  <a:srgbClr val="FFFFFF"/>
                </a:solidFill>
                <a:latin typeface="Arial"/>
              </a:defRPr>
            </a:pPr>
            <a:r>
              <a:t>📝 Write your learning on your worksheet!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182880" y="182880"/>
            <a:ext cx="8778240" cy="548640"/>
          </a:xfrm>
          <a:prstGeom prst="roundRect">
            <a:avLst/>
          </a:prstGeom>
          <a:solidFill>
            <a:srgbClr val="008888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841248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2400" b="1" i="0">
                <a:solidFill>
                  <a:srgbClr val="FFFFFF"/>
                </a:solidFill>
                <a:latin typeface="Georgia"/>
              </a:defRPr>
            </a:pPr>
            <a:r>
              <a:t>Part 1: Synthesis Review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463040"/>
            <a:ext cx="8229600" cy="731520"/>
          </a:xfrm>
          <a:prstGeom prst="roundRect">
            <a:avLst/>
          </a:prstGeom>
          <a:solidFill>
            <a:srgbClr val="663399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54480"/>
            <a:ext cx="7863840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800" b="1" i="0">
                <a:solidFill>
                  <a:srgbClr val="FFFFFF"/>
                </a:solidFill>
                <a:latin typeface="Arial"/>
              </a:defRPr>
            </a:pPr>
            <a:r>
              <a:t>20 points | 15 minutes | Connect the concepts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37744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600" b="1" i="0">
                <a:solidFill>
                  <a:srgbClr val="1A202C"/>
                </a:solidFill>
                <a:latin typeface="Arial"/>
              </a:defRPr>
            </a:pPr>
            <a:r>
              <a:t>Connecting Weeks 1-3: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2834640"/>
            <a:ext cx="8229600" cy="1005840"/>
          </a:xfrm>
          <a:prstGeom prst="roundRect">
            <a:avLst/>
          </a:prstGeom>
          <a:solidFill>
            <a:srgbClr val="009966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292608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Week 1: Evidence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3291840"/>
            <a:ext cx="786384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Five types of evidence: color change, gas production, precipitate, temp change, light/sound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3977639"/>
            <a:ext cx="8229600" cy="1005840"/>
          </a:xfrm>
          <a:prstGeom prst="roundRect">
            <a:avLst/>
          </a:prstGeom>
          <a:solidFill>
            <a:srgbClr val="FF660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4069079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Week 2: Types &amp; Balance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4434840"/>
            <a:ext cx="786384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Synthesis, decomposition, single &amp; double replacement; balancing equations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4137660"/>
            <a:ext cx="8229600" cy="1005840"/>
          </a:xfrm>
          <a:prstGeom prst="roundRect">
            <a:avLst/>
          </a:prstGeom>
          <a:solidFill>
            <a:srgbClr val="CC3333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477774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Week 3: Rate Factors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4686300"/>
            <a:ext cx="786384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Temperature, surface area, concentration, catalysts; collision theory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411980"/>
            <a:ext cx="8229600" cy="731520"/>
          </a:xfrm>
          <a:prstGeom prst="roundRect">
            <a:avLst/>
          </a:prstGeom>
          <a:solidFill>
            <a:srgbClr val="F7FAF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" y="4594860"/>
            <a:ext cx="7863840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1" i="0">
                <a:solidFill>
                  <a:srgbClr val="1A202C"/>
                </a:solidFill>
                <a:latin typeface="Arial"/>
              </a:defRPr>
            </a:pPr>
            <a:r>
              <a:t>Focus: How do evidence, types, conservation, and rates connect to explain reactions?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82880" y="4389120"/>
            <a:ext cx="8778240" cy="5486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5760" y="4462272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600" b="0" i="0">
                <a:solidFill>
                  <a:srgbClr val="FFFFFF"/>
                </a:solidFill>
                <a:latin typeface="Arial"/>
              </a:defRPr>
            </a:pPr>
            <a:r>
              <a:t>📝 Write your learning on your worksheet!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182880" y="182880"/>
            <a:ext cx="8778240" cy="548640"/>
          </a:xfrm>
          <a:prstGeom prst="roundRect">
            <a:avLst/>
          </a:prstGeom>
          <a:solidFill>
            <a:srgbClr val="008888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841248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2400" b="1" i="0">
                <a:solidFill>
                  <a:srgbClr val="FFFFFF"/>
                </a:solidFill>
                <a:latin typeface="Georgia"/>
              </a:defRPr>
            </a:pPr>
            <a:r>
              <a:t>Part 1: The Complete Reaction Picture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28800" y="1371600"/>
            <a:ext cx="5486400" cy="731520"/>
          </a:xfrm>
          <a:prstGeom prst="roundRect">
            <a:avLst/>
          </a:prstGeom>
          <a:solidFill>
            <a:srgbClr val="003366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011680" y="1463040"/>
            <a:ext cx="5120640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800" b="1" i="0">
                <a:solidFill>
                  <a:srgbClr val="FFFFFF"/>
                </a:solidFill>
                <a:latin typeface="Arial"/>
              </a:defRPr>
            </a:pPr>
            <a:r>
              <a:t>Understanding Chemical Reactions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2377440"/>
            <a:ext cx="3886200" cy="1371600"/>
          </a:xfrm>
          <a:prstGeom prst="roundRect">
            <a:avLst/>
          </a:prstGeom>
          <a:solidFill>
            <a:srgbClr val="009966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2468880"/>
            <a:ext cx="352044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1">
                <a:solidFill>
                  <a:srgbClr val="FFFFFF"/>
                </a:solidFill>
                <a:latin typeface="Arial"/>
              </a:defRPr>
            </a:pPr>
            <a:r>
              <a:t>HOW we know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788920"/>
            <a:ext cx="35204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600" b="1" i="0">
                <a:solidFill>
                  <a:srgbClr val="FFFFFF"/>
                </a:solidFill>
                <a:latin typeface="Arial"/>
              </a:defRPr>
            </a:pPr>
            <a:r>
              <a:t>Evidence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3200400"/>
            <a:ext cx="352044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100" b="0" i="0">
                <a:solidFill>
                  <a:srgbClr val="FFFFFF"/>
                </a:solidFill>
                <a:latin typeface="Arial"/>
              </a:defRPr>
            </a:pPr>
            <a:r>
              <a:t>See signs of new substances forming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0" y="2377440"/>
            <a:ext cx="3886200" cy="1371600"/>
          </a:xfrm>
          <a:prstGeom prst="roundRect">
            <a:avLst/>
          </a:prstGeom>
          <a:solidFill>
            <a:srgbClr val="FF660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754880" y="2468880"/>
            <a:ext cx="352044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1">
                <a:solidFill>
                  <a:srgbClr val="FFFFFF"/>
                </a:solidFill>
                <a:latin typeface="Arial"/>
              </a:defRPr>
            </a:pPr>
            <a:r>
              <a:t>WHAT happens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4880" y="2788920"/>
            <a:ext cx="35204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600" b="1" i="0">
                <a:solidFill>
                  <a:srgbClr val="FFFFFF"/>
                </a:solidFill>
                <a:latin typeface="Arial"/>
              </a:defRPr>
            </a:pPr>
            <a:r>
              <a:t>Types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54880" y="3200400"/>
            <a:ext cx="352044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100" b="0" i="0">
                <a:solidFill>
                  <a:srgbClr val="FFFFFF"/>
                </a:solidFill>
                <a:latin typeface="Arial"/>
              </a:defRPr>
            </a:pPr>
            <a:r>
              <a:t>Classify how atoms rearrange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771900"/>
            <a:ext cx="3886200" cy="1371600"/>
          </a:xfrm>
          <a:prstGeom prst="roundRect">
            <a:avLst/>
          </a:prstGeom>
          <a:solidFill>
            <a:srgbClr val="3366C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4114800"/>
            <a:ext cx="352044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1">
                <a:solidFill>
                  <a:srgbClr val="FFFFFF"/>
                </a:solidFill>
                <a:latin typeface="Arial"/>
              </a:defRPr>
            </a:pPr>
            <a:r>
              <a:t>WHAT stays same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4434840"/>
            <a:ext cx="35204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600" b="1" i="0">
                <a:solidFill>
                  <a:srgbClr val="FFFFFF"/>
                </a:solidFill>
                <a:latin typeface="Arial"/>
              </a:defRPr>
            </a:pPr>
            <a:r>
              <a:t>Conservation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4686300"/>
            <a:ext cx="352044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100" b="0" i="0">
                <a:solidFill>
                  <a:srgbClr val="FFFFFF"/>
                </a:solidFill>
                <a:latin typeface="Arial"/>
              </a:defRPr>
            </a:pPr>
            <a:r>
              <a:t>Mass is always conserved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0" y="3771900"/>
            <a:ext cx="3886200" cy="1371600"/>
          </a:xfrm>
          <a:prstGeom prst="roundRect">
            <a:avLst/>
          </a:prstGeom>
          <a:solidFill>
            <a:srgbClr val="CC3333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754880" y="4114800"/>
            <a:ext cx="352044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1">
                <a:solidFill>
                  <a:srgbClr val="FFFFFF"/>
                </a:solidFill>
                <a:latin typeface="Arial"/>
              </a:defRPr>
            </a:pPr>
            <a:r>
              <a:t>HOW fast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54880" y="4434840"/>
            <a:ext cx="35204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600" b="1" i="0">
                <a:solidFill>
                  <a:srgbClr val="FFFFFF"/>
                </a:solidFill>
                <a:latin typeface="Arial"/>
              </a:defRPr>
            </a:pPr>
            <a:r>
              <a:t>Rate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54880" y="4686300"/>
            <a:ext cx="352044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100" b="0" i="0">
                <a:solidFill>
                  <a:srgbClr val="FFFFFF"/>
                </a:solidFill>
                <a:latin typeface="Arial"/>
              </a:defRPr>
            </a:pPr>
            <a:r>
              <a:t>Collision frequency determines speed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57200" y="4411980"/>
            <a:ext cx="8229600" cy="731520"/>
          </a:xfrm>
          <a:prstGeom prst="roundRect">
            <a:avLst/>
          </a:prstGeom>
          <a:solidFill>
            <a:srgbClr val="663399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80" y="4594860"/>
            <a:ext cx="7863840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Integration: ALL chemical reactions show evidence, follow type patterns, conserve mass, and can have rates changed by factors.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182880" y="4389120"/>
            <a:ext cx="8778240" cy="5486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65760" y="4462272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600" b="0" i="0">
                <a:solidFill>
                  <a:srgbClr val="FFFFFF"/>
                </a:solidFill>
                <a:latin typeface="Arial"/>
              </a:defRPr>
            </a:pPr>
            <a:r>
              <a:t>📝 Write your learning on your worksheet!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182880" y="182880"/>
            <a:ext cx="8778240" cy="548640"/>
          </a:xfrm>
          <a:prstGeom prst="roundRect">
            <a:avLst/>
          </a:prstGeom>
          <a:solidFill>
            <a:srgbClr val="003366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841248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2400" b="1" i="0">
                <a:solidFill>
                  <a:srgbClr val="FFFFFF"/>
                </a:solidFill>
                <a:latin typeface="Georgia"/>
              </a:defRPr>
            </a:pPr>
            <a:r>
              <a:t>Part 2: Cumulative Assessment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463040"/>
            <a:ext cx="8229600" cy="731520"/>
          </a:xfrm>
          <a:prstGeom prst="roundRect">
            <a:avLst/>
          </a:prstGeom>
          <a:solidFill>
            <a:srgbClr val="663399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54480"/>
            <a:ext cx="7863840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800" b="1" i="0">
                <a:solidFill>
                  <a:srgbClr val="FFFFFF"/>
                </a:solidFill>
                <a:latin typeface="Arial"/>
              </a:defRPr>
            </a:pPr>
            <a:r>
              <a:t>60 points | 40 minutes | Four sections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2377440"/>
            <a:ext cx="8229600" cy="914400"/>
          </a:xfrm>
          <a:prstGeom prst="roundRect">
            <a:avLst/>
          </a:prstGeom>
          <a:solidFill>
            <a:srgbClr val="009966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2468880"/>
            <a:ext cx="548640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500" b="1" i="0">
                <a:solidFill>
                  <a:srgbClr val="FFFFFF"/>
                </a:solidFill>
                <a:latin typeface="Arial"/>
              </a:defRPr>
            </a:pPr>
            <a:r>
              <a:t>A: Reaction Evidence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2468880"/>
            <a:ext cx="164592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r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15 pts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83464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Identify evidence types, distinguish chemical from physical changes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3429000"/>
            <a:ext cx="8229600" cy="914400"/>
          </a:xfrm>
          <a:prstGeom prst="roundRect">
            <a:avLst/>
          </a:prstGeom>
          <a:solidFill>
            <a:srgbClr val="3366C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3520440"/>
            <a:ext cx="548640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500" b="1" i="0">
                <a:solidFill>
                  <a:srgbClr val="FFFFFF"/>
                </a:solidFill>
                <a:latin typeface="Arial"/>
              </a:defRPr>
            </a:pPr>
            <a:r>
              <a:t>B: Mass Conservation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0" y="3520440"/>
            <a:ext cx="164592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r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15 pts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388620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Predict masses, explain why total mass stays constant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4229100"/>
            <a:ext cx="8229600" cy="914400"/>
          </a:xfrm>
          <a:prstGeom prst="roundRect">
            <a:avLst/>
          </a:prstGeom>
          <a:solidFill>
            <a:srgbClr val="FF660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4572000"/>
            <a:ext cx="548640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500" b="1" i="0">
                <a:solidFill>
                  <a:srgbClr val="FFFFFF"/>
                </a:solidFill>
                <a:latin typeface="Arial"/>
              </a:defRPr>
            </a:pPr>
            <a:r>
              <a:t>C: Reaction Types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8000" y="4572000"/>
            <a:ext cx="164592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r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15 pts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477774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Classify reactions, balance equations, predict products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4229100"/>
            <a:ext cx="8229600" cy="914400"/>
          </a:xfrm>
          <a:prstGeom prst="roundRect">
            <a:avLst/>
          </a:prstGeom>
          <a:solidFill>
            <a:srgbClr val="CC3333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4777740"/>
            <a:ext cx="548640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500" b="1" i="0">
                <a:solidFill>
                  <a:srgbClr val="FFFFFF"/>
                </a:solidFill>
                <a:latin typeface="Arial"/>
              </a:defRPr>
            </a:pPr>
            <a:r>
              <a:t>D: Reaction Rates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58000" y="4777740"/>
            <a:ext cx="164592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r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15 pts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" y="477774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Analyze rate factors, apply collision theory to scenarios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182880" y="4389120"/>
            <a:ext cx="8778240" cy="5486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5760" y="4462272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600" b="0" i="0">
                <a:solidFill>
                  <a:srgbClr val="FFFFFF"/>
                </a:solidFill>
                <a:latin typeface="Arial"/>
              </a:defRPr>
            </a:pPr>
            <a:r>
              <a:t>📝 Write your learning on your worksheet!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182880" y="182880"/>
            <a:ext cx="8778240" cy="548640"/>
          </a:xfrm>
          <a:prstGeom prst="roundRect">
            <a:avLst/>
          </a:prstGeom>
          <a:solidFill>
            <a:srgbClr val="009966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841248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2400" b="1" i="0">
                <a:solidFill>
                  <a:srgbClr val="FFFFFF"/>
                </a:solidFill>
                <a:latin typeface="Georgia"/>
              </a:defRPr>
            </a:pPr>
            <a:r>
              <a:t>Section A: Reaction Evidence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463040"/>
            <a:ext cx="8229600" cy="2286000"/>
          </a:xfrm>
          <a:prstGeom prst="roundRect">
            <a:avLst/>
          </a:prstGeom>
          <a:solidFill>
            <a:srgbClr val="F7FAF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5448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1" i="0">
                <a:solidFill>
                  <a:srgbClr val="1A202C"/>
                </a:solidFill>
                <a:latin typeface="Arial"/>
              </a:defRPr>
            </a:pPr>
            <a:r>
              <a:t>Sample Question Type: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920240"/>
            <a:ext cx="7863840" cy="164592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60" b="0" i="0">
                <a:solidFill>
                  <a:srgbClr val="1A202C"/>
                </a:solidFill>
                <a:latin typeface="Arial"/>
              </a:defRPr>
            </a:pPr>
            <a:r>
              <a:t>A student mixes baking soda and vinegar. They observe bubbles forming, the container getting colder, and the mixture fizzing.</a:t>
            </a:r>
            <a:br/>
            <a:br/>
            <a:r>
              <a:t>a) What types of evidence suggest a chemical reaction occurred?</a:t>
            </a:r>
            <a:br/>
            <a:r>
              <a:t>b) Is this a chemical or physical change? Justify your answer.</a:t>
            </a:r>
            <a:br/>
            <a:r>
              <a:t>c) What new substance(s) might be forming?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93192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1" i="0">
                <a:solidFill>
                  <a:srgbClr val="1A202C"/>
                </a:solidFill>
                <a:latin typeface="Arial"/>
              </a:defRPr>
            </a:pPr>
            <a:r>
              <a:t>Key Concepts for This Section: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4389120"/>
            <a:ext cx="804672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0" i="0">
                <a:solidFill>
                  <a:srgbClr val="1A202C"/>
                </a:solidFill>
                <a:latin typeface="Arial"/>
              </a:defRPr>
            </a:pPr>
            <a:r>
              <a:t>• Five evidence types: color, gas, precipitate, temperature, light/sound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4754880"/>
            <a:ext cx="804672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0" i="0">
                <a:solidFill>
                  <a:srgbClr val="1A202C"/>
                </a:solidFill>
                <a:latin typeface="Arial"/>
              </a:defRPr>
            </a:pPr>
            <a:r>
              <a:t>• Chemical change = new substance with different properties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823460"/>
            <a:ext cx="804672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0" i="0">
                <a:solidFill>
                  <a:srgbClr val="1A202C"/>
                </a:solidFill>
                <a:latin typeface="Arial"/>
              </a:defRPr>
            </a:pPr>
            <a:r>
              <a:t>• Physical change = same substance, different form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4823460"/>
            <a:ext cx="804672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0" i="0">
                <a:solidFill>
                  <a:srgbClr val="1A202C"/>
                </a:solidFill>
                <a:latin typeface="Arial"/>
              </a:defRPr>
            </a:pPr>
            <a:r>
              <a:t>• Multiple evidence types = stronger case for chemical reaction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82880" y="4389120"/>
            <a:ext cx="8778240" cy="5486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5760" y="4462272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600" b="0" i="0">
                <a:solidFill>
                  <a:srgbClr val="FFFFFF"/>
                </a:solidFill>
                <a:latin typeface="Arial"/>
              </a:defRPr>
            </a:pPr>
            <a:r>
              <a:t>📝 Write your learning on your worksheet!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182880" y="182880"/>
            <a:ext cx="8778240" cy="548640"/>
          </a:xfrm>
          <a:prstGeom prst="roundRect">
            <a:avLst/>
          </a:prstGeom>
          <a:solidFill>
            <a:srgbClr val="3366C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841248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2400" b="1" i="0">
                <a:solidFill>
                  <a:srgbClr val="FFFFFF"/>
                </a:solidFill>
                <a:latin typeface="Georgia"/>
              </a:defRPr>
            </a:pPr>
            <a:r>
              <a:t>Section B: Mass Conservation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463040"/>
            <a:ext cx="8229600" cy="2011680"/>
          </a:xfrm>
          <a:prstGeom prst="roundRect">
            <a:avLst/>
          </a:prstGeom>
          <a:solidFill>
            <a:srgbClr val="F7FAF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5448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1" i="0">
                <a:solidFill>
                  <a:srgbClr val="1A202C"/>
                </a:solidFill>
                <a:latin typeface="Arial"/>
              </a:defRPr>
            </a:pPr>
            <a:r>
              <a:t>Sample Question Type: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920240"/>
            <a:ext cx="7863840" cy="1463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120" b="0" i="0">
                <a:solidFill>
                  <a:srgbClr val="1A202C"/>
                </a:solidFill>
                <a:latin typeface="Arial"/>
              </a:defRPr>
            </a:pPr>
            <a:r>
              <a:t>A sealed container holds 50g of iron and 20g of sulfur. After heating, iron sulfide (FeS) forms.</a:t>
            </a:r>
            <a:br/>
            <a:br/>
            <a:r>
              <a:t>a) What is the total mass of products? Explain.</a:t>
            </a:r>
            <a:br/>
            <a:r>
              <a:t>b) Why doesn't the mass change even though a new substance formed?</a:t>
            </a:r>
            <a:br/>
            <a:r>
              <a:t>c) What would happen if the container wasn't sealed?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65760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1" i="0">
                <a:solidFill>
                  <a:srgbClr val="1A202C"/>
                </a:solidFill>
                <a:latin typeface="Arial"/>
              </a:defRPr>
            </a:pPr>
            <a:r>
              <a:t>Key Concepts for This Section: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4114800"/>
            <a:ext cx="804672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0" i="0">
                <a:solidFill>
                  <a:srgbClr val="1A202C"/>
                </a:solidFill>
                <a:latin typeface="Arial"/>
              </a:defRPr>
            </a:pPr>
            <a:r>
              <a:t>• Law of Conservation of Mass: Total mass before = total mass after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4480560"/>
            <a:ext cx="804672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0" i="0">
                <a:solidFill>
                  <a:srgbClr val="1A202C"/>
                </a:solidFill>
                <a:latin typeface="Arial"/>
              </a:defRPr>
            </a:pPr>
            <a:r>
              <a:t>• Atoms rearrange but are never created or destroyed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823460"/>
            <a:ext cx="804672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0" i="0">
                <a:solidFill>
                  <a:srgbClr val="1A202C"/>
                </a:solidFill>
                <a:latin typeface="Arial"/>
              </a:defRPr>
            </a:pPr>
            <a:r>
              <a:t>• Open systems may appear to lose mass (gases escape)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4823460"/>
            <a:ext cx="804672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0" i="0">
                <a:solidFill>
                  <a:srgbClr val="1A202C"/>
                </a:solidFill>
                <a:latin typeface="Arial"/>
              </a:defRPr>
            </a:pPr>
            <a:r>
              <a:t>• Closed systems always show exact mass conservation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82880" y="4389120"/>
            <a:ext cx="8778240" cy="5486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5760" y="4462272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600" b="0" i="0">
                <a:solidFill>
                  <a:srgbClr val="FFFFFF"/>
                </a:solidFill>
                <a:latin typeface="Arial"/>
              </a:defRPr>
            </a:pPr>
            <a:r>
              <a:t>📝 Write your learning on your worksheet!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182880" y="182880"/>
            <a:ext cx="8778240" cy="548640"/>
          </a:xfrm>
          <a:prstGeom prst="roundRect">
            <a:avLst/>
          </a:prstGeom>
          <a:solidFill>
            <a:srgbClr val="663399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841248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2400" b="1" i="0">
                <a:solidFill>
                  <a:srgbClr val="FFFFFF"/>
                </a:solidFill>
                <a:latin typeface="Georgia"/>
              </a:defRPr>
            </a:pPr>
            <a:r>
              <a:t>Sections C &amp; D: Types and Rates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463040"/>
            <a:ext cx="8229600" cy="2011680"/>
          </a:xfrm>
          <a:prstGeom prst="roundRect">
            <a:avLst/>
          </a:prstGeom>
          <a:solidFill>
            <a:srgbClr val="FF660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5448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600" b="1" i="0">
                <a:solidFill>
                  <a:srgbClr val="FFFFFF"/>
                </a:solidFill>
                <a:latin typeface="Arial"/>
              </a:defRPr>
            </a:pPr>
            <a:r>
              <a:t>Section C: Reaction Types (15 pts)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920240"/>
            <a:ext cx="7863840" cy="1463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0" i="0">
                <a:solidFill>
                  <a:srgbClr val="FFFFFF"/>
                </a:solidFill>
                <a:latin typeface="Arial"/>
              </a:defRPr>
            </a:pPr>
            <a:r>
              <a:t>• Classify reactions as synthesis, decomposition, single or double replacement</a:t>
            </a:r>
            <a:br/>
            <a:r>
              <a:t>• Balance simple chemical equations (conserve atoms)</a:t>
            </a:r>
            <a:br/>
            <a:r>
              <a:t>• Predict products based on reaction type patterns</a:t>
            </a:r>
            <a:br/>
            <a:r>
              <a:t>• Use molecular models to verify balanced equations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3131820"/>
            <a:ext cx="8229600" cy="2011680"/>
          </a:xfrm>
          <a:prstGeom prst="roundRect">
            <a:avLst/>
          </a:prstGeom>
          <a:solidFill>
            <a:srgbClr val="CC3333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3749039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600" b="1" i="0">
                <a:solidFill>
                  <a:srgbClr val="FFFFFF"/>
                </a:solidFill>
                <a:latin typeface="Arial"/>
              </a:defRPr>
            </a:pPr>
            <a:r>
              <a:t>Section D: Reaction Rates (15 pts)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3680460"/>
            <a:ext cx="7863840" cy="1463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0" i="0">
                <a:solidFill>
                  <a:srgbClr val="FFFFFF"/>
                </a:solidFill>
                <a:latin typeface="Arial"/>
              </a:defRPr>
            </a:pPr>
            <a:r>
              <a:t>• Explain how temperature, surface area, concentration affect rate</a:t>
            </a:r>
            <a:br/>
            <a:r>
              <a:t>• Apply collision theory to predict rate changes</a:t>
            </a:r>
            <a:br/>
            <a:r>
              <a:t>• Analyze data to determine which factor was changed</a:t>
            </a:r>
            <a:br/>
            <a:r>
              <a:t>• Design procedures to speed up or slow down reactions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82880" y="4389120"/>
            <a:ext cx="8778240" cy="5486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5760" y="4462272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600" b="0" i="0">
                <a:solidFill>
                  <a:srgbClr val="FFFFFF"/>
                </a:solidFill>
                <a:latin typeface="Arial"/>
              </a:defRPr>
            </a:pPr>
            <a:r>
              <a:t>📝 Write your learning on your worksheet!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182880" y="182880"/>
            <a:ext cx="8778240" cy="548640"/>
          </a:xfrm>
          <a:prstGeom prst="roundRect">
            <a:avLst/>
          </a:prstGeom>
          <a:solidFill>
            <a:srgbClr val="CC3333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841248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2400" b="1" i="0">
                <a:solidFill>
                  <a:srgbClr val="FFFFFF"/>
                </a:solidFill>
                <a:latin typeface="Georgia"/>
              </a:defRPr>
            </a:pPr>
            <a:r>
              <a:t>Part 3: Misconception Check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463040"/>
            <a:ext cx="8229600" cy="731520"/>
          </a:xfrm>
          <a:prstGeom prst="roundRect">
            <a:avLst/>
          </a:prstGeom>
          <a:solidFill>
            <a:srgbClr val="003366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54480"/>
            <a:ext cx="7863840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800" b="1" i="0">
                <a:solidFill>
                  <a:srgbClr val="FFFFFF"/>
                </a:solidFill>
                <a:latin typeface="Arial"/>
              </a:defRPr>
            </a:pPr>
            <a:r>
              <a:t>20 points | 20 minutes | Identify and correct misconceptions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2377440"/>
            <a:ext cx="8229600" cy="1097280"/>
          </a:xfrm>
          <a:prstGeom prst="roundRect">
            <a:avLst/>
          </a:prstGeom>
          <a:solidFill>
            <a:srgbClr val="CC3333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246888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0" i="0">
                <a:solidFill>
                  <a:srgbClr val="FFFFFF"/>
                </a:solidFill>
                <a:latin typeface="Arial"/>
              </a:defRPr>
            </a:pPr>
            <a:r>
              <a:t>❌ "Mass disappears in reactions"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880360"/>
            <a:ext cx="786384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✓ Mass is ALWAYS conserved; atoms rearrange but aren't destroyed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3611880"/>
            <a:ext cx="8229600" cy="1097280"/>
          </a:xfrm>
          <a:prstGeom prst="roundRect">
            <a:avLst/>
          </a:prstGeom>
          <a:solidFill>
            <a:srgbClr val="FF660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370332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0" i="0">
                <a:solidFill>
                  <a:srgbClr val="FFFFFF"/>
                </a:solidFill>
                <a:latin typeface="Arial"/>
              </a:defRPr>
            </a:pPr>
            <a:r>
              <a:t>❌ "Dissolving is a chemical change"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4114800"/>
            <a:ext cx="786384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✓ Dissolving is physical; the substance can be recovered unchanged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4046220"/>
            <a:ext cx="8229600" cy="1097280"/>
          </a:xfrm>
          <a:prstGeom prst="roundRect">
            <a:avLst/>
          </a:prstGeom>
          <a:solidFill>
            <a:srgbClr val="3366C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477774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0" i="0">
                <a:solidFill>
                  <a:srgbClr val="FFFFFF"/>
                </a:solidFill>
                <a:latin typeface="Arial"/>
              </a:defRPr>
            </a:pPr>
            <a:r>
              <a:t>❌ "Reactions destroy atoms"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4686300"/>
            <a:ext cx="786384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✓ Atoms rearrange into new molecules but are never destroyed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82880" y="4389120"/>
            <a:ext cx="8778240" cy="5486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65760" y="4462272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600" b="0" i="0">
                <a:solidFill>
                  <a:srgbClr val="FFFFFF"/>
                </a:solidFill>
                <a:latin typeface="Arial"/>
              </a:defRPr>
            </a:pPr>
            <a:r>
              <a:t>📝 Write your learning on your worksheet!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